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266" r:id="rId6"/>
    <p:sldId id="257" r:id="rId7"/>
    <p:sldId id="258" r:id="rId8"/>
    <p:sldId id="259" r:id="rId9"/>
    <p:sldId id="260" r:id="rId10"/>
    <p:sldId id="262" r:id="rId11"/>
    <p:sldId id="264" r:id="rId12"/>
    <p:sldId id="263"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84" autoAdjust="0"/>
  </p:normalViewPr>
  <p:slideViewPr>
    <p:cSldViewPr snapToGrid="0" showGuides="1">
      <p:cViewPr varScale="1">
        <p:scale>
          <a:sx n="91" d="100"/>
          <a:sy n="91" d="100"/>
        </p:scale>
        <p:origin x="322" y="77"/>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7/3/2023</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7/3/2023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7/3/2023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1" y="1664230"/>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1" y="-124229"/>
            <a:ext cx="12192000" cy="1038628"/>
          </a:xfrm>
          <a:prstGeom prst="rect">
            <a:avLst/>
          </a:prstGeom>
        </p:spPr>
        <p:txBody>
          <a:bodyPr anchor="ctr"/>
          <a:lstStyle>
            <a:lvl1pPr algn="ctr">
              <a:defRPr sz="6000">
                <a:solidFill>
                  <a:schemeClr val="bg2">
                    <a:lumMod val="50000"/>
                  </a:schemeClr>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0" y="914399"/>
            <a:ext cx="12192000" cy="586877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2427316" y="770000"/>
            <a:ext cx="75230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1" y="681529"/>
            <a:ext cx="5552903"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5552902" y="136524"/>
            <a:ext cx="6639098" cy="2348977"/>
          </a:xfrm>
          <a:prstGeom prst="rect">
            <a:avLst/>
          </a:prstGeom>
        </p:spPr>
        <p:txBody>
          <a:bodyPr anchor="ctr"/>
          <a:lstStyle>
            <a:lvl1pPr algn="ctr">
              <a:defRPr sz="6000">
                <a:solidFill>
                  <a:schemeClr val="bg2">
                    <a:lumMod val="50000"/>
                  </a:schemeClr>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5552902" y="2485501"/>
            <a:ext cx="6639098" cy="437249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26405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7/3/2023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rotWithShape="1">
          <a:blip r:embed="rId2"/>
          <a:srcRect l="-563" r="563"/>
          <a:stretch/>
        </p:blipFill>
        <p:spPr>
          <a:xfrm>
            <a:off x="288553" y="216131"/>
            <a:ext cx="6140215" cy="6140215"/>
          </a:xfrm>
          <a:prstGeom prst="noSmoking">
            <a:avLst>
              <a:gd name="adj" fmla="val 25221"/>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802423" y="4546028"/>
            <a:ext cx="4709319" cy="0"/>
          </a:xfrm>
          <a:prstGeom prst="line">
            <a:avLst/>
          </a:prstGeom>
          <a:ln/>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3" cstate="screen">
            <a:extLst>
              <a:ext uri="{BEBA8EAE-BF5A-486C-A8C5-ECC9F3942E4B}">
                <a14:imgProps xmlns:a14="http://schemas.microsoft.com/office/drawing/2010/main">
                  <a14:imgLayer r:embed="rId14">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4" r:id="rId4"/>
    <p:sldLayoutId id="2147483667" r:id="rId5"/>
    <p:sldLayoutId id="2147483672" r:id="rId6"/>
    <p:sldLayoutId id="2147483673" r:id="rId7"/>
    <p:sldLayoutId id="2147483653" r:id="rId8"/>
    <p:sldLayoutId id="2147483671" r:id="rId9"/>
    <p:sldLayoutId id="2147483654" r:id="rId10"/>
    <p:sldLayoutId id="2147483655" r:id="rId11"/>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p:txBody>
          <a:bodyPr/>
          <a:lstStyle/>
          <a:p>
            <a:r>
              <a:rPr lang="en-US" dirty="0"/>
              <a:t>ALPINE </a:t>
            </a:r>
            <a:br>
              <a:rPr lang="en-US" dirty="0"/>
            </a:br>
            <a:r>
              <a:rPr lang="en-US" dirty="0"/>
              <a:t>SKI HOUSE</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p:txBody>
          <a:bodyPr/>
          <a:lstStyle/>
          <a:p>
            <a:r>
              <a:rPr lang="en-US" dirty="0"/>
              <a:t>WWW. ALPINESKIHOUSE.COM</a:t>
            </a:r>
          </a:p>
        </p:txBody>
      </p:sp>
      <p:pic>
        <p:nvPicPr>
          <p:cNvPr id="8" name="Picture Placeholder 7" descr="Person holding skis looking at mountain">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42" r="42"/>
          <a:stretch/>
        </p:blipFill>
        <p:spPr/>
      </p:pic>
      <p:pic>
        <p:nvPicPr>
          <p:cNvPr id="3" name="Picture 2">
            <a:extLst>
              <a:ext uri="{FF2B5EF4-FFF2-40B4-BE49-F238E27FC236}">
                <a16:creationId xmlns:a16="http://schemas.microsoft.com/office/drawing/2014/main" id="{71A63A79-D89C-11B6-7C3A-32430B4B3A36}"/>
              </a:ext>
            </a:extLst>
          </p:cNvPr>
          <p:cNvPicPr>
            <a:picLocks noChangeAspect="1"/>
          </p:cNvPicPr>
          <p:nvPr/>
        </p:nvPicPr>
        <p:blipFill>
          <a:blip r:embed="rId3"/>
          <a:stretch>
            <a:fillRect/>
          </a:stretch>
        </p:blipFill>
        <p:spPr>
          <a:xfrm>
            <a:off x="0" y="0"/>
            <a:ext cx="12182738" cy="6857999"/>
          </a:xfrm>
          <a:prstGeom prst="rect">
            <a:avLst/>
          </a:prstGeom>
        </p:spPr>
      </p:pic>
    </p:spTree>
    <p:extLst>
      <p:ext uri="{BB962C8B-B14F-4D97-AF65-F5344CB8AC3E}">
        <p14:creationId xmlns:p14="http://schemas.microsoft.com/office/powerpoint/2010/main" val="5178532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E282-674F-1CDB-FB74-197F2910F455}"/>
              </a:ext>
            </a:extLst>
          </p:cNvPr>
          <p:cNvSpPr>
            <a:spLocks noGrp="1"/>
          </p:cNvSpPr>
          <p:nvPr>
            <p:ph type="title"/>
          </p:nvPr>
        </p:nvSpPr>
        <p:spPr>
          <a:xfrm>
            <a:off x="0" y="0"/>
            <a:ext cx="12192000" cy="6858000"/>
          </a:xfrm>
          <a:solidFill>
            <a:schemeClr val="accent2"/>
          </a:solidFill>
        </p:spPr>
        <p:txBody>
          <a:bodyPr>
            <a:normAutofit fontScale="90000"/>
            <a:scene3d>
              <a:camera prst="isometricOffAxis1Right"/>
              <a:lightRig rig="threePt" dir="t"/>
            </a:scene3d>
          </a:bodyPr>
          <a:lstStyle/>
          <a:p>
            <a:pPr algn="ctr"/>
            <a:r>
              <a:rPr lang="en-US" sz="28700" cap="none" dirty="0">
                <a:ln w="12700">
                  <a:solidFill>
                    <a:schemeClr val="tx1">
                      <a:lumMod val="95000"/>
                      <a:lumOff val="5000"/>
                    </a:schemeClr>
                  </a:solidFill>
                  <a:prstDash val="solid"/>
                </a:ln>
                <a:solidFill>
                  <a:srgbClr val="FFFF00"/>
                </a:solidFill>
                <a:effectLst>
                  <a:outerShdw dist="38100" dir="2640000" algn="bl" rotWithShape="0">
                    <a:schemeClr val="accent1"/>
                  </a:outerShdw>
                </a:effectLst>
              </a:rPr>
              <a:t>Any Doubts?</a:t>
            </a:r>
            <a:endParaRPr lang="en-IN" sz="28700" cap="none" dirty="0">
              <a:ln w="12700">
                <a:solidFill>
                  <a:schemeClr val="tx1">
                    <a:lumMod val="95000"/>
                    <a:lumOff val="5000"/>
                  </a:schemeClr>
                </a:solidFill>
                <a:prstDash val="solid"/>
              </a:ln>
              <a:solidFill>
                <a:srgbClr val="FFFF00"/>
              </a:solidFill>
              <a:effectLst>
                <a:outerShdw dist="38100" dir="2640000" algn="bl" rotWithShape="0">
                  <a:schemeClr val="accent1"/>
                </a:outerShdw>
              </a:effectLst>
            </a:endParaRPr>
          </a:p>
        </p:txBody>
      </p:sp>
    </p:spTree>
    <p:extLst>
      <p:ext uri="{BB962C8B-B14F-4D97-AF65-F5344CB8AC3E}">
        <p14:creationId xmlns:p14="http://schemas.microsoft.com/office/powerpoint/2010/main" val="220446425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D59163-5587-B1B4-3CA7-0D481AEEED1C}"/>
              </a:ext>
            </a:extLst>
          </p:cNvPr>
          <p:cNvSpPr>
            <a:spLocks noGrp="1"/>
          </p:cNvSpPr>
          <p:nvPr>
            <p:ph type="sldNum" sz="quarter" idx="11"/>
          </p:nvPr>
        </p:nvSpPr>
        <p:spPr/>
        <p:txBody>
          <a:bodyPr/>
          <a:lstStyle/>
          <a:p>
            <a:fld id="{45C00377-489B-40EC-B059-26BDDD2E89B9}" type="slidenum">
              <a:rPr lang="en-US" smtClean="0"/>
              <a:pPr/>
              <a:t>2</a:t>
            </a:fld>
            <a:endParaRPr lang="en-US" dirty="0"/>
          </a:p>
        </p:txBody>
      </p:sp>
      <p:pic>
        <p:nvPicPr>
          <p:cNvPr id="4" name="Picture 3">
            <a:extLst>
              <a:ext uri="{FF2B5EF4-FFF2-40B4-BE49-F238E27FC236}">
                <a16:creationId xmlns:a16="http://schemas.microsoft.com/office/drawing/2014/main" id="{A566C391-664C-ECDD-12BE-DA684D4BDB3D}"/>
              </a:ext>
            </a:extLst>
          </p:cNvPr>
          <p:cNvPicPr>
            <a:picLocks noChangeAspect="1"/>
          </p:cNvPicPr>
          <p:nvPr/>
        </p:nvPicPr>
        <p:blipFill>
          <a:blip r:embed="rId2"/>
          <a:stretch>
            <a:fillRect/>
          </a:stretch>
        </p:blipFill>
        <p:spPr>
          <a:xfrm>
            <a:off x="0" y="-3432"/>
            <a:ext cx="12192000" cy="6864864"/>
          </a:xfrm>
          <a:prstGeom prst="rect">
            <a:avLst/>
          </a:prstGeom>
        </p:spPr>
      </p:pic>
    </p:spTree>
    <p:extLst>
      <p:ext uri="{BB962C8B-B14F-4D97-AF65-F5344CB8AC3E}">
        <p14:creationId xmlns:p14="http://schemas.microsoft.com/office/powerpoint/2010/main" val="258182579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2D5E4C8-837C-1729-7D9E-054F47521984}"/>
              </a:ext>
            </a:extLst>
          </p:cNvPr>
          <p:cNvSpPr>
            <a:spLocks noGrp="1"/>
          </p:cNvSpPr>
          <p:nvPr>
            <p:ph type="pic" sz="quarter" idx="13"/>
          </p:nvPr>
        </p:nvSpPr>
        <p:spPr/>
      </p:sp>
      <p:sp>
        <p:nvSpPr>
          <p:cNvPr id="3" name="Title 2">
            <a:extLst>
              <a:ext uri="{FF2B5EF4-FFF2-40B4-BE49-F238E27FC236}">
                <a16:creationId xmlns:a16="http://schemas.microsoft.com/office/drawing/2014/main" id="{2B4CCA7F-8F59-8923-8827-A5074D4198F5}"/>
              </a:ext>
            </a:extLst>
          </p:cNvPr>
          <p:cNvSpPr>
            <a:spLocks noGrp="1"/>
          </p:cNvSpPr>
          <p:nvPr>
            <p:ph type="title"/>
          </p:nvPr>
        </p:nvSpPr>
        <p:spPr>
          <a:xfrm>
            <a:off x="377505" y="-124229"/>
            <a:ext cx="11814496" cy="1038628"/>
          </a:xfrm>
        </p:spPr>
        <p:txBody>
          <a:bodyPr/>
          <a:lstStyle/>
          <a:p>
            <a:r>
              <a:rPr lang="en-IN" dirty="0"/>
              <a:t>What is Air Pollution?</a:t>
            </a:r>
          </a:p>
        </p:txBody>
      </p:sp>
      <p:sp>
        <p:nvSpPr>
          <p:cNvPr id="4" name="Text Placeholder 3">
            <a:extLst>
              <a:ext uri="{FF2B5EF4-FFF2-40B4-BE49-F238E27FC236}">
                <a16:creationId xmlns:a16="http://schemas.microsoft.com/office/drawing/2014/main" id="{0908E386-3869-8202-11F4-A10C3232CB83}"/>
              </a:ext>
            </a:extLst>
          </p:cNvPr>
          <p:cNvSpPr>
            <a:spLocks noGrp="1"/>
          </p:cNvSpPr>
          <p:nvPr>
            <p:ph type="body" idx="1"/>
          </p:nvPr>
        </p:nvSpPr>
        <p:spPr/>
        <p:txBody>
          <a:bodyPr>
            <a:normAutofit lnSpcReduction="10000"/>
          </a:bodyPr>
          <a:lstStyle/>
          <a:p>
            <a:r>
              <a:rPr lang="en-US" sz="4800" b="1" dirty="0">
                <a:solidFill>
                  <a:schemeClr val="tx1"/>
                </a:solidFill>
              </a:rPr>
              <a:t>Air pollution is the presence of substances in the air that are harmful to human health and the environment. These substances can come from natural sources such as volcanic eruptions or wildfires, but most air pollution is caused by human activities such as burning fossil fuels and industrial processes.</a:t>
            </a:r>
            <a:endParaRPr lang="en-IN" sz="4800" b="1" dirty="0">
              <a:solidFill>
                <a:schemeClr val="tx1"/>
              </a:solidFill>
            </a:endParaRPr>
          </a:p>
        </p:txBody>
      </p:sp>
    </p:spTree>
    <p:extLst>
      <p:ext uri="{BB962C8B-B14F-4D97-AF65-F5344CB8AC3E}">
        <p14:creationId xmlns:p14="http://schemas.microsoft.com/office/powerpoint/2010/main" val="2699186272"/>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7BD93-5C21-CB79-0F1E-3A5FB3BCB416}"/>
              </a:ext>
            </a:extLst>
          </p:cNvPr>
          <p:cNvSpPr>
            <a:spLocks noGrp="1"/>
          </p:cNvSpPr>
          <p:nvPr>
            <p:ph type="title"/>
          </p:nvPr>
        </p:nvSpPr>
        <p:spPr/>
        <p:txBody>
          <a:bodyPr/>
          <a:lstStyle/>
          <a:p>
            <a:r>
              <a:rPr lang="en-US" dirty="0"/>
              <a:t>Air pollution because of Vehicles</a:t>
            </a:r>
            <a:endParaRPr lang="en-IN" dirty="0"/>
          </a:p>
        </p:txBody>
      </p:sp>
      <p:sp>
        <p:nvSpPr>
          <p:cNvPr id="3" name="Text Placeholder 2">
            <a:extLst>
              <a:ext uri="{FF2B5EF4-FFF2-40B4-BE49-F238E27FC236}">
                <a16:creationId xmlns:a16="http://schemas.microsoft.com/office/drawing/2014/main" id="{A2A5E8D5-F033-1E70-00A8-2C23E8C89082}"/>
              </a:ext>
            </a:extLst>
          </p:cNvPr>
          <p:cNvSpPr>
            <a:spLocks noGrp="1"/>
          </p:cNvSpPr>
          <p:nvPr>
            <p:ph type="body" idx="1"/>
          </p:nvPr>
        </p:nvSpPr>
        <p:spPr>
          <a:xfrm>
            <a:off x="6717322" y="3762986"/>
            <a:ext cx="4630127" cy="3095014"/>
          </a:xfrm>
          <a:solidFill>
            <a:schemeClr val="bg1"/>
          </a:solidFill>
        </p:spPr>
        <p:txBody>
          <a:bodyPr>
            <a:noAutofit/>
          </a:bodyPr>
          <a:lstStyle/>
          <a:p>
            <a:r>
              <a:rPr lang="en-US" sz="2100" b="1" dirty="0"/>
              <a:t>Air pollution is a big problem these days. One of the main causes is vehicles. They emit harmful gases like carbon monoxide and nitrogen oxides. These gases can affect our health and the environment. We should try to use public transportation or bikes more often to reduce air pollution.</a:t>
            </a:r>
            <a:endParaRPr lang="en-IN" sz="2100" b="1" dirty="0"/>
          </a:p>
        </p:txBody>
      </p:sp>
      <p:pic>
        <p:nvPicPr>
          <p:cNvPr id="10" name="Picture Placeholder 9">
            <a:extLst>
              <a:ext uri="{FF2B5EF4-FFF2-40B4-BE49-F238E27FC236}">
                <a16:creationId xmlns:a16="http://schemas.microsoft.com/office/drawing/2014/main" id="{1FCE467D-EC40-5CE1-977A-BD73E5165D2D}"/>
              </a:ext>
            </a:extLst>
          </p:cNvPr>
          <p:cNvPicPr>
            <a:picLocks noGrp="1" noChangeAspect="1"/>
          </p:cNvPicPr>
          <p:nvPr>
            <p:ph type="pic" sz="quarter" idx="13"/>
          </p:nvPr>
        </p:nvPicPr>
        <p:blipFill>
          <a:blip r:embed="rId2"/>
          <a:srcRect l="6887" r="6887"/>
          <a:stretch>
            <a:fillRect/>
          </a:stretch>
        </p:blipFill>
        <p:spPr/>
      </p:pic>
    </p:spTree>
    <p:extLst>
      <p:ext uri="{BB962C8B-B14F-4D97-AF65-F5344CB8AC3E}">
        <p14:creationId xmlns:p14="http://schemas.microsoft.com/office/powerpoint/2010/main" val="19251475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0F8066-4C77-1BE9-55AB-FA5120195B52}"/>
              </a:ext>
            </a:extLst>
          </p:cNvPr>
          <p:cNvSpPr>
            <a:spLocks noGrp="1"/>
          </p:cNvSpPr>
          <p:nvPr>
            <p:ph type="body" idx="1"/>
          </p:nvPr>
        </p:nvSpPr>
        <p:spPr>
          <a:xfrm>
            <a:off x="6717322" y="3762986"/>
            <a:ext cx="5287324" cy="3095014"/>
          </a:xfrm>
          <a:solidFill>
            <a:schemeClr val="bg1"/>
          </a:solidFill>
        </p:spPr>
        <p:txBody>
          <a:bodyPr>
            <a:noAutofit/>
          </a:bodyPr>
          <a:lstStyle/>
          <a:p>
            <a:r>
              <a:rPr lang="en-US" b="1" dirty="0"/>
              <a:t>Air pollution is a big problem these days. It's mostly caused by industrialization, which means more factories, more cars, and more smoke. This stuff is bad for our health and the environment. We need to find ways to reduce air pollution and use cleaner energy sources.</a:t>
            </a:r>
            <a:endParaRPr lang="en-IN" b="1" dirty="0"/>
          </a:p>
        </p:txBody>
      </p:sp>
      <p:pic>
        <p:nvPicPr>
          <p:cNvPr id="7" name="Picture Placeholder 6">
            <a:extLst>
              <a:ext uri="{FF2B5EF4-FFF2-40B4-BE49-F238E27FC236}">
                <a16:creationId xmlns:a16="http://schemas.microsoft.com/office/drawing/2014/main" id="{17633E1E-371E-2158-6FDD-268FBF4B54A5}"/>
              </a:ext>
            </a:extLst>
          </p:cNvPr>
          <p:cNvPicPr>
            <a:picLocks noGrp="1" noChangeAspect="1"/>
          </p:cNvPicPr>
          <p:nvPr>
            <p:ph type="pic" sz="quarter" idx="13"/>
          </p:nvPr>
        </p:nvPicPr>
        <p:blipFill rotWithShape="1">
          <a:blip r:embed="rId2"/>
          <a:srcRect t="15174" b="-480"/>
          <a:stretch/>
        </p:blipFill>
        <p:spPr>
          <a:xfrm>
            <a:off x="0" y="0"/>
            <a:ext cx="6470160" cy="5519956"/>
          </a:xfrm>
        </p:spPr>
      </p:pic>
      <p:sp>
        <p:nvSpPr>
          <p:cNvPr id="4" name="Title 3">
            <a:extLst>
              <a:ext uri="{FF2B5EF4-FFF2-40B4-BE49-F238E27FC236}">
                <a16:creationId xmlns:a16="http://schemas.microsoft.com/office/drawing/2014/main" id="{332BCC76-A7B0-C3FE-C7E6-20C9DAB9AB6F}"/>
              </a:ext>
            </a:extLst>
          </p:cNvPr>
          <p:cNvSpPr>
            <a:spLocks noGrp="1"/>
          </p:cNvSpPr>
          <p:nvPr>
            <p:ph type="title"/>
          </p:nvPr>
        </p:nvSpPr>
        <p:spPr>
          <a:xfrm>
            <a:off x="6470160" y="1863970"/>
            <a:ext cx="5534486" cy="1872028"/>
          </a:xfrm>
        </p:spPr>
        <p:txBody>
          <a:bodyPr/>
          <a:lstStyle/>
          <a:p>
            <a:r>
              <a:rPr lang="en-US" sz="5000" dirty="0"/>
              <a:t>Air pollution because of Industrialization</a:t>
            </a:r>
            <a:endParaRPr lang="en-IN" sz="5000" dirty="0"/>
          </a:p>
        </p:txBody>
      </p:sp>
    </p:spTree>
    <p:extLst>
      <p:ext uri="{BB962C8B-B14F-4D97-AF65-F5344CB8AC3E}">
        <p14:creationId xmlns:p14="http://schemas.microsoft.com/office/powerpoint/2010/main" val="38742104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F65E-A44A-4889-2293-97298E8354CB}"/>
              </a:ext>
            </a:extLst>
          </p:cNvPr>
          <p:cNvSpPr>
            <a:spLocks noGrp="1"/>
          </p:cNvSpPr>
          <p:nvPr>
            <p:ph type="title"/>
          </p:nvPr>
        </p:nvSpPr>
        <p:spPr>
          <a:xfrm>
            <a:off x="6717322" y="2647012"/>
            <a:ext cx="5474678" cy="1872028"/>
          </a:xfrm>
        </p:spPr>
        <p:txBody>
          <a:bodyPr/>
          <a:lstStyle/>
          <a:p>
            <a:r>
              <a:rPr lang="en-US" dirty="0">
                <a:solidFill>
                  <a:schemeClr val="tx1"/>
                </a:solidFill>
              </a:rPr>
              <a:t>Air pollution because of Deforestation</a:t>
            </a:r>
            <a:endParaRPr lang="en-IN" dirty="0">
              <a:solidFill>
                <a:schemeClr val="tx1"/>
              </a:solidFill>
            </a:endParaRPr>
          </a:p>
        </p:txBody>
      </p:sp>
      <p:sp>
        <p:nvSpPr>
          <p:cNvPr id="3" name="Text Placeholder 2">
            <a:extLst>
              <a:ext uri="{FF2B5EF4-FFF2-40B4-BE49-F238E27FC236}">
                <a16:creationId xmlns:a16="http://schemas.microsoft.com/office/drawing/2014/main" id="{0149C6F6-041D-D485-FF41-8D8B8A9C709C}"/>
              </a:ext>
            </a:extLst>
          </p:cNvPr>
          <p:cNvSpPr>
            <a:spLocks noGrp="1"/>
          </p:cNvSpPr>
          <p:nvPr>
            <p:ph type="body" idx="1"/>
          </p:nvPr>
        </p:nvSpPr>
        <p:spPr>
          <a:xfrm>
            <a:off x="6717322" y="4546028"/>
            <a:ext cx="4950937" cy="2311972"/>
          </a:xfrm>
          <a:solidFill>
            <a:schemeClr val="bg1"/>
          </a:solidFill>
        </p:spPr>
        <p:txBody>
          <a:bodyPr>
            <a:noAutofit/>
          </a:bodyPr>
          <a:lstStyle/>
          <a:p>
            <a:r>
              <a:rPr lang="en-US" sz="2100" dirty="0">
                <a:solidFill>
                  <a:schemeClr val="tx1"/>
                </a:solidFill>
              </a:rPr>
              <a:t>Deforestation is one of the major causes of air pollution. Trees absorb carbon dioxide and other pollutants from the air, but when they are cut down or burned, they release these harmful substances back into the atmosphere.</a:t>
            </a:r>
            <a:endParaRPr lang="en-IN" sz="2100" dirty="0">
              <a:solidFill>
                <a:schemeClr val="tx1"/>
              </a:solidFill>
            </a:endParaRPr>
          </a:p>
        </p:txBody>
      </p:sp>
      <p:sp>
        <p:nvSpPr>
          <p:cNvPr id="8" name="TextBox 7">
            <a:extLst>
              <a:ext uri="{FF2B5EF4-FFF2-40B4-BE49-F238E27FC236}">
                <a16:creationId xmlns:a16="http://schemas.microsoft.com/office/drawing/2014/main" id="{DCCD280C-0312-7F12-4F70-D26400CA250A}"/>
              </a:ext>
            </a:extLst>
          </p:cNvPr>
          <p:cNvSpPr txBox="1"/>
          <p:nvPr/>
        </p:nvSpPr>
        <p:spPr>
          <a:xfrm>
            <a:off x="3047301" y="3246431"/>
            <a:ext cx="6094602"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175856951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58A33F4F-4FBB-16DA-8C94-9236E9DF7A65}"/>
              </a:ext>
            </a:extLst>
          </p:cNvPr>
          <p:cNvPicPr>
            <a:picLocks noGrp="1" noChangeAspect="1"/>
          </p:cNvPicPr>
          <p:nvPr>
            <p:ph type="pic" sz="quarter" idx="13"/>
          </p:nvPr>
        </p:nvPicPr>
        <p:blipFill rotWithShape="1">
          <a:blip r:embed="rId2"/>
          <a:srcRect t="2292" b="3990"/>
          <a:stretch/>
        </p:blipFill>
        <p:spPr>
          <a:xfrm>
            <a:off x="-1" y="973123"/>
            <a:ext cx="5552903" cy="5203347"/>
          </a:xfrm>
        </p:spPr>
      </p:pic>
      <p:sp>
        <p:nvSpPr>
          <p:cNvPr id="3" name="Title 2">
            <a:extLst>
              <a:ext uri="{FF2B5EF4-FFF2-40B4-BE49-F238E27FC236}">
                <a16:creationId xmlns:a16="http://schemas.microsoft.com/office/drawing/2014/main" id="{B51190AF-59A0-7789-B2B7-E453C4FAB2FB}"/>
              </a:ext>
            </a:extLst>
          </p:cNvPr>
          <p:cNvSpPr>
            <a:spLocks noGrp="1"/>
          </p:cNvSpPr>
          <p:nvPr>
            <p:ph type="title"/>
          </p:nvPr>
        </p:nvSpPr>
        <p:spPr>
          <a:xfrm>
            <a:off x="5931016" y="136524"/>
            <a:ext cx="6260983" cy="2348977"/>
          </a:xfrm>
        </p:spPr>
        <p:txBody>
          <a:bodyPr/>
          <a:lstStyle/>
          <a:p>
            <a:pPr algn="l"/>
            <a:r>
              <a:rPr lang="en-US" dirty="0">
                <a:solidFill>
                  <a:schemeClr val="tx1"/>
                </a:solidFill>
              </a:rPr>
              <a:t>Air pollution is the cause of acid rain!</a:t>
            </a:r>
            <a:endParaRPr lang="en-IN" dirty="0">
              <a:solidFill>
                <a:schemeClr val="tx1"/>
              </a:solidFill>
            </a:endParaRPr>
          </a:p>
        </p:txBody>
      </p:sp>
      <p:sp>
        <p:nvSpPr>
          <p:cNvPr id="4" name="Text Placeholder 3">
            <a:extLst>
              <a:ext uri="{FF2B5EF4-FFF2-40B4-BE49-F238E27FC236}">
                <a16:creationId xmlns:a16="http://schemas.microsoft.com/office/drawing/2014/main" id="{BB75C53E-0A76-1A88-64F6-99B3D4008D62}"/>
              </a:ext>
            </a:extLst>
          </p:cNvPr>
          <p:cNvSpPr>
            <a:spLocks noGrp="1"/>
          </p:cNvSpPr>
          <p:nvPr>
            <p:ph type="body" idx="1"/>
          </p:nvPr>
        </p:nvSpPr>
        <p:spPr>
          <a:xfrm>
            <a:off x="5931016" y="2485501"/>
            <a:ext cx="6260984" cy="4372499"/>
          </a:xfrm>
          <a:solidFill>
            <a:schemeClr val="bg1"/>
          </a:solidFill>
        </p:spPr>
        <p:txBody>
          <a:bodyPr>
            <a:normAutofit/>
          </a:bodyPr>
          <a:lstStyle/>
          <a:p>
            <a:r>
              <a:rPr lang="en-US" sz="2800" b="1" dirty="0">
                <a:solidFill>
                  <a:schemeClr val="tx1"/>
                </a:solidFill>
              </a:rPr>
              <a:t>Acid rain is a phenomenon that occurs when sulfur dioxide and nitrogen oxides are released into the atmosphere by burning fossil fuels. These pollutants can react with water, oxygen, and other chemicals in the air to form acidic compounds, which then fall back to the earth as acid rain.</a:t>
            </a:r>
            <a:endParaRPr lang="en-IN" sz="2800" b="1" dirty="0">
              <a:solidFill>
                <a:schemeClr val="tx1"/>
              </a:solidFill>
            </a:endParaRPr>
          </a:p>
        </p:txBody>
      </p:sp>
    </p:spTree>
    <p:extLst>
      <p:ext uri="{BB962C8B-B14F-4D97-AF65-F5344CB8AC3E}">
        <p14:creationId xmlns:p14="http://schemas.microsoft.com/office/powerpoint/2010/main" val="3456651122"/>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2ADBB6-E804-D45E-F9E9-3CB63A274051}"/>
              </a:ext>
            </a:extLst>
          </p:cNvPr>
          <p:cNvSpPr>
            <a:spLocks noGrp="1"/>
          </p:cNvSpPr>
          <p:nvPr>
            <p:ph type="sldNum" sz="quarter" idx="11"/>
          </p:nvPr>
        </p:nvSpPr>
        <p:spPr/>
        <p:txBody>
          <a:bodyPr/>
          <a:lstStyle/>
          <a:p>
            <a:fld id="{45C00377-489B-40EC-B059-26BDDD2E89B9}" type="slidenum">
              <a:rPr lang="en-US" smtClean="0"/>
              <a:pPr/>
              <a:t>8</a:t>
            </a:fld>
            <a:endParaRPr lang="en-US" dirty="0"/>
          </a:p>
        </p:txBody>
      </p:sp>
      <p:sp>
        <p:nvSpPr>
          <p:cNvPr id="3" name="TextBox 2">
            <a:extLst>
              <a:ext uri="{FF2B5EF4-FFF2-40B4-BE49-F238E27FC236}">
                <a16:creationId xmlns:a16="http://schemas.microsoft.com/office/drawing/2014/main" id="{31491090-2FBC-6A29-7BF7-84B0612073EA}"/>
              </a:ext>
            </a:extLst>
          </p:cNvPr>
          <p:cNvSpPr txBox="1"/>
          <p:nvPr/>
        </p:nvSpPr>
        <p:spPr>
          <a:xfrm>
            <a:off x="0" y="0"/>
            <a:ext cx="12192000" cy="6924973"/>
          </a:xfrm>
          <a:prstGeom prst="rect">
            <a:avLst/>
          </a:prstGeom>
          <a:solidFill>
            <a:schemeClr val="bg1"/>
          </a:solidFill>
        </p:spPr>
        <p:txBody>
          <a:bodyPr wrap="square" rtlCol="0">
            <a:spAutoFit/>
          </a:bodyPr>
          <a:lstStyle/>
          <a:p>
            <a:r>
              <a:rPr lang="en-US" sz="6600" b="1" i="0" strike="noStrike" dirty="0">
                <a:solidFill>
                  <a:srgbClr val="4007A2"/>
                </a:solidFill>
                <a:effectLst>
                  <a:outerShdw blurRad="38100" dist="38100" dir="2700000" algn="tl">
                    <a:srgbClr val="000000">
                      <a:alpha val="43137"/>
                    </a:srgbClr>
                  </a:outerShdw>
                </a:effectLst>
                <a:latin typeface="-apple-system"/>
              </a:rPr>
              <a:t>The top polluters in the world are</a:t>
            </a:r>
            <a:r>
              <a:rPr lang="en-US" sz="6600" b="1" i="0" dirty="0">
                <a:solidFill>
                  <a:srgbClr val="111111"/>
                </a:solidFill>
                <a:effectLst>
                  <a:outerShdw blurRad="38100" dist="38100" dir="2700000" algn="tl">
                    <a:srgbClr val="000000">
                      <a:alpha val="43137"/>
                    </a:srgbClr>
                  </a:outerShdw>
                </a:effectLst>
                <a:latin typeface="-apple-system"/>
              </a:rPr>
              <a:t>:</a:t>
            </a:r>
          </a:p>
          <a:p>
            <a:pPr>
              <a:buFont typeface="Arial" panose="020B0604020202020204" pitchFamily="34" charset="0"/>
              <a:buChar char="•"/>
            </a:pPr>
            <a:r>
              <a:rPr lang="en-US" sz="5400" b="0" i="0" dirty="0">
                <a:solidFill>
                  <a:srgbClr val="111111"/>
                </a:solidFill>
                <a:effectLst/>
                <a:latin typeface="Arial Black" panose="020B0A04020102020204" pitchFamily="34" charset="0"/>
              </a:rPr>
              <a:t>China</a:t>
            </a:r>
          </a:p>
          <a:p>
            <a:pPr>
              <a:buFont typeface="Arial" panose="020B0604020202020204" pitchFamily="34" charset="0"/>
              <a:buChar char="•"/>
            </a:pPr>
            <a:r>
              <a:rPr lang="en-US" sz="5400" b="0" i="0" dirty="0">
                <a:solidFill>
                  <a:srgbClr val="111111"/>
                </a:solidFill>
                <a:effectLst/>
                <a:latin typeface="Arial Black" panose="020B0A04020102020204" pitchFamily="34" charset="0"/>
              </a:rPr>
              <a:t>United States</a:t>
            </a:r>
          </a:p>
          <a:p>
            <a:pPr>
              <a:buFont typeface="Arial" panose="020B0604020202020204" pitchFamily="34" charset="0"/>
              <a:buChar char="•"/>
            </a:pPr>
            <a:r>
              <a:rPr lang="en-US" sz="5400" b="0" i="0" dirty="0">
                <a:solidFill>
                  <a:srgbClr val="111111"/>
                </a:solidFill>
                <a:effectLst/>
                <a:latin typeface="Arial Black" panose="020B0A04020102020204" pitchFamily="34" charset="0"/>
              </a:rPr>
              <a:t>India</a:t>
            </a:r>
          </a:p>
          <a:p>
            <a:pPr>
              <a:buFont typeface="Arial" panose="020B0604020202020204" pitchFamily="34" charset="0"/>
              <a:buChar char="•"/>
            </a:pPr>
            <a:r>
              <a:rPr lang="en-US" sz="5400" b="0" i="0" dirty="0">
                <a:solidFill>
                  <a:srgbClr val="111111"/>
                </a:solidFill>
                <a:effectLst/>
                <a:latin typeface="Arial Black" panose="020B0A04020102020204" pitchFamily="34" charset="0"/>
              </a:rPr>
              <a:t>Russia</a:t>
            </a:r>
          </a:p>
          <a:p>
            <a:pPr>
              <a:buFont typeface="Arial" panose="020B0604020202020204" pitchFamily="34" charset="0"/>
              <a:buChar char="•"/>
            </a:pPr>
            <a:r>
              <a:rPr lang="en-US" sz="5400" b="0" i="0" dirty="0">
                <a:solidFill>
                  <a:srgbClr val="111111"/>
                </a:solidFill>
                <a:effectLst/>
                <a:latin typeface="Arial Black" panose="020B0A04020102020204" pitchFamily="34" charset="0"/>
              </a:rPr>
              <a:t>Japan</a:t>
            </a:r>
          </a:p>
          <a:p>
            <a:pPr>
              <a:buFont typeface="Arial" panose="020B0604020202020204" pitchFamily="34" charset="0"/>
              <a:buChar char="•"/>
            </a:pPr>
            <a:endParaRPr lang="en-US" sz="5400" dirty="0">
              <a:solidFill>
                <a:srgbClr val="111111"/>
              </a:solidFill>
              <a:latin typeface="Arial Black" panose="020B0A04020102020204" pitchFamily="34" charset="0"/>
            </a:endParaRPr>
          </a:p>
          <a:p>
            <a:pPr>
              <a:buFont typeface="Arial" panose="020B0604020202020204" pitchFamily="34" charset="0"/>
              <a:buChar char="•"/>
            </a:pPr>
            <a:endParaRPr lang="en-US" sz="5400" b="0" i="0" dirty="0">
              <a:solidFill>
                <a:srgbClr val="111111"/>
              </a:solidFill>
              <a:effectLst/>
              <a:latin typeface="Arial Black" panose="020B0A04020102020204" pitchFamily="34" charset="0"/>
            </a:endParaRPr>
          </a:p>
        </p:txBody>
      </p:sp>
    </p:spTree>
    <p:extLst>
      <p:ext uri="{BB962C8B-B14F-4D97-AF65-F5344CB8AC3E}">
        <p14:creationId xmlns:p14="http://schemas.microsoft.com/office/powerpoint/2010/main" val="3660998789"/>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1E282-674F-1CDB-FB74-197F2910F455}"/>
              </a:ext>
            </a:extLst>
          </p:cNvPr>
          <p:cNvSpPr>
            <a:spLocks noGrp="1"/>
          </p:cNvSpPr>
          <p:nvPr>
            <p:ph type="title"/>
          </p:nvPr>
        </p:nvSpPr>
        <p:spPr>
          <a:xfrm>
            <a:off x="0" y="0"/>
            <a:ext cx="12192000" cy="6858000"/>
          </a:xfrm>
          <a:solidFill>
            <a:schemeClr val="accent2"/>
          </a:solidFill>
        </p:spPr>
        <p:txBody>
          <a:bodyPr>
            <a:normAutofit fontScale="90000"/>
            <a:scene3d>
              <a:camera prst="isometricOffAxis1Right"/>
              <a:lightRig rig="threePt" dir="t"/>
            </a:scene3d>
          </a:bodyPr>
          <a:lstStyle/>
          <a:p>
            <a:pPr algn="ctr"/>
            <a:r>
              <a:rPr lang="en-US" sz="28700" cap="none" dirty="0">
                <a:ln w="12700">
                  <a:solidFill>
                    <a:schemeClr val="tx1">
                      <a:lumMod val="95000"/>
                      <a:lumOff val="5000"/>
                    </a:schemeClr>
                  </a:solidFill>
                  <a:prstDash val="solid"/>
                </a:ln>
                <a:solidFill>
                  <a:srgbClr val="FFFF00"/>
                </a:solidFill>
                <a:effectLst>
                  <a:outerShdw dist="38100" dir="2640000" algn="bl" rotWithShape="0">
                    <a:schemeClr val="accent1"/>
                  </a:outerShdw>
                </a:effectLst>
              </a:rPr>
              <a:t>The end</a:t>
            </a:r>
            <a:endParaRPr lang="en-IN" sz="28700" cap="none" dirty="0">
              <a:ln w="12700">
                <a:solidFill>
                  <a:schemeClr val="tx1">
                    <a:lumMod val="95000"/>
                    <a:lumOff val="5000"/>
                  </a:schemeClr>
                </a:solidFill>
                <a:prstDash val="solid"/>
              </a:ln>
              <a:solidFill>
                <a:srgbClr val="FFFF00"/>
              </a:solidFill>
              <a:effectLst>
                <a:outerShdw dist="38100" dir="2640000" algn="bl" rotWithShape="0">
                  <a:schemeClr val="accent1"/>
                </a:outerShdw>
              </a:effectLst>
            </a:endParaRPr>
          </a:p>
        </p:txBody>
      </p:sp>
    </p:spTree>
    <p:extLst>
      <p:ext uri="{BB962C8B-B14F-4D97-AF65-F5344CB8AC3E}">
        <p14:creationId xmlns:p14="http://schemas.microsoft.com/office/powerpoint/2010/main" val="26472401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3.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Winter presentation</Template>
  <TotalTime>70</TotalTime>
  <Words>313</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Arial</vt:lpstr>
      <vt:lpstr>Arial Black</vt:lpstr>
      <vt:lpstr>Calibri</vt:lpstr>
      <vt:lpstr>Calibri Light</vt:lpstr>
      <vt:lpstr>Gill Sans</vt:lpstr>
      <vt:lpstr>Office Theme</vt:lpstr>
      <vt:lpstr>ALPINE  SKI HOUSE</vt:lpstr>
      <vt:lpstr>PowerPoint Presentation</vt:lpstr>
      <vt:lpstr>What is Air Pollution?</vt:lpstr>
      <vt:lpstr>Air pollution because of Vehicles</vt:lpstr>
      <vt:lpstr>Air pollution because of Industrialization</vt:lpstr>
      <vt:lpstr>Air pollution because of Deforestation</vt:lpstr>
      <vt:lpstr>Air pollution is the cause of acid rain!</vt:lpstr>
      <vt:lpstr>PowerPoint Presentation</vt:lpstr>
      <vt:lpstr>The end</vt:lpstr>
      <vt:lpstr>Any Doubts?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ALPINE  SKI HOUSE</dc:title>
  <dc:creator>Sreekanth Vempati</dc:creator>
  <cp:lastModifiedBy>Sreekanth Vempati</cp:lastModifiedBy>
  <cp:revision>6</cp:revision>
  <dcterms:created xsi:type="dcterms:W3CDTF">2023-07-01T11:42:05Z</dcterms:created>
  <dcterms:modified xsi:type="dcterms:W3CDTF">2023-07-03T16:43:24Z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